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66" r:id="rId9"/>
    <p:sldId id="267" r:id="rId10"/>
    <p:sldId id="268" r:id="rId11"/>
    <p:sldId id="261" r:id="rId12"/>
    <p:sldId id="263" r:id="rId13"/>
    <p:sldId id="264" r:id="rId14"/>
    <p:sldId id="272" r:id="rId15"/>
    <p:sldId id="274" r:id="rId16"/>
    <p:sldId id="262" r:id="rId17"/>
    <p:sldId id="273" r:id="rId18"/>
    <p:sldId id="269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57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39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49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5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7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18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6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8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79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55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614E-72DD-430D-B44C-E05DE06F2148}" type="datetimeFigureOut">
              <a:rPr lang="ru-RU" smtClean="0"/>
              <a:pPr/>
              <a:t>ср 24.06.20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CEB-E4F0-4C5F-8C35-8FB5C4A33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1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vk.kherson.ua/byudzh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700808"/>
            <a:ext cx="8278687" cy="3456384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Громадський</a:t>
            </a:r>
            <a:r>
              <a:rPr lang="ru-RU" sz="3600" b="1" dirty="0">
                <a:solidFill>
                  <a:srgbClr val="0070C0"/>
                </a:solidFill>
              </a:rPr>
              <a:t> контроль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err="1" smtClean="0">
                <a:solidFill>
                  <a:srgbClr val="0070C0"/>
                </a:solidFill>
              </a:rPr>
              <a:t>задля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підвищення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ефективності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використанння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бюджетних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видатків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</a:rPr>
              <a:t>Управлінням</a:t>
            </a:r>
            <a:r>
              <a:rPr lang="ru-RU" sz="2800" b="1" u="sng" dirty="0">
                <a:solidFill>
                  <a:srgbClr val="0070C0"/>
                </a:solidFill>
              </a:rPr>
              <a:t> </a:t>
            </a:r>
            <a:r>
              <a:rPr lang="ru-RU" sz="2800" b="1" u="sng" dirty="0" err="1">
                <a:solidFill>
                  <a:srgbClr val="0070C0"/>
                </a:solidFill>
              </a:rPr>
              <a:t>естетики</a:t>
            </a:r>
            <a:r>
              <a:rPr lang="ru-RU" sz="2800" b="1" u="sng" dirty="0">
                <a:solidFill>
                  <a:srgbClr val="0070C0"/>
                </a:solidFill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</a:rPr>
              <a:t>та </a:t>
            </a:r>
            <a:r>
              <a:rPr lang="ru-RU" sz="2800" b="1" u="sng" dirty="0" err="1" smtClean="0">
                <a:solidFill>
                  <a:srgbClr val="0070C0"/>
                </a:solidFill>
              </a:rPr>
              <a:t>зовнішньої</a:t>
            </a:r>
            <a:r>
              <a:rPr lang="ru-RU" sz="2800" b="1" u="sng" dirty="0" smtClean="0">
                <a:solidFill>
                  <a:srgbClr val="0070C0"/>
                </a:solidFill>
              </a:rPr>
              <a:t> реклам</a:t>
            </a:r>
            <a:r>
              <a:rPr lang="uk-UA" sz="2800" b="1" u="sng" dirty="0" smtClean="0">
                <a:solidFill>
                  <a:srgbClr val="0070C0"/>
                </a:solidFill>
              </a:rPr>
              <a:t>и ХМР    і КП «Господарська  організація «Бюро естетики</a:t>
            </a:r>
            <a:r>
              <a:rPr lang="uk-UA" sz="2800" b="1" dirty="0" smtClean="0">
                <a:solidFill>
                  <a:srgbClr val="0070C0"/>
                </a:solidFill>
              </a:rPr>
              <a:t> міського середовища та  зовнішньої реклами</a:t>
            </a:r>
            <a:r>
              <a:rPr lang="uk-UA" sz="3600" b="1" dirty="0" smtClean="0">
                <a:solidFill>
                  <a:srgbClr val="0070C0"/>
                </a:solidFill>
              </a:rPr>
              <a:t>»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280920" cy="144016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в рамках </a:t>
            </a:r>
            <a:r>
              <a:rPr lang="uk-UA" sz="2400" b="1" dirty="0" err="1" smtClean="0"/>
              <a:t>проєкту</a:t>
            </a:r>
            <a:r>
              <a:rPr lang="uk-UA" sz="2400" b="1" dirty="0" smtClean="0"/>
              <a:t> «Громадська префектура» </a:t>
            </a:r>
            <a:r>
              <a:rPr lang="be-BY" sz="2400" b="1" dirty="0"/>
              <a:t>за </a:t>
            </a:r>
            <a:r>
              <a:rPr lang="be-BY" sz="2400" b="1" dirty="0" smtClean="0"/>
              <a:t>підтримки  </a:t>
            </a:r>
            <a:r>
              <a:rPr lang="en-US" sz="2400" b="1" dirty="0" smtClean="0"/>
              <a:t>NED</a:t>
            </a:r>
            <a:r>
              <a:rPr lang="be-BY" sz="2400" b="1" dirty="0" smtClean="0"/>
              <a:t> та ФРММ</a:t>
            </a:r>
            <a:endParaRPr lang="ru-RU" sz="2400" dirty="0"/>
          </a:p>
          <a:p>
            <a:r>
              <a:rPr lang="be-BY" sz="2400" b="1" dirty="0" smtClean="0"/>
              <a:t>Звіт дослідження   01.01-23.06. </a:t>
            </a:r>
            <a:r>
              <a:rPr lang="be-BY" sz="2400" b="1" dirty="0"/>
              <a:t>2020  </a:t>
            </a:r>
            <a:r>
              <a:rPr lang="be-BY" sz="2400" b="1" dirty="0" smtClean="0"/>
              <a:t>р.</a:t>
            </a:r>
          </a:p>
          <a:p>
            <a:endParaRPr lang="ru-RU" sz="2400" dirty="0"/>
          </a:p>
        </p:txBody>
      </p:sp>
      <p:pic>
        <p:nvPicPr>
          <p:cNvPr id="5" name="Picture 6" descr="\\Dodelaniy\tz\ЗОЛОТУХИН.jpeg"/>
          <p:cNvPicPr>
            <a:picLocks noChangeAspect="1" noChangeArrowheads="1"/>
          </p:cNvPicPr>
          <p:nvPr/>
        </p:nvPicPr>
        <p:blipFill>
          <a:blip r:embed="rId2" cstate="print"/>
          <a:srcRect l="5490" t="11266" r="76466" b="66200"/>
          <a:stretch>
            <a:fillRect/>
          </a:stretch>
        </p:blipFill>
        <p:spPr bwMode="auto">
          <a:xfrm>
            <a:off x="3347865" y="144779"/>
            <a:ext cx="1800200" cy="117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Program Files (x86)\Microsoft Office\MEDIA\CAGCAT10\j0217698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1"/>
            <a:ext cx="1872208" cy="9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nner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7834" b="17355"/>
          <a:stretch>
            <a:fillRect/>
          </a:stretch>
        </p:blipFill>
        <p:spPr bwMode="auto">
          <a:xfrm rot="-43200000">
            <a:off x="6156176" y="144781"/>
            <a:ext cx="2088232" cy="1051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670768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Громадські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префекти</a:t>
            </a:r>
            <a:r>
              <a:rPr lang="uk-UA" b="1" dirty="0" smtClean="0"/>
              <a:t> </a:t>
            </a:r>
            <a:r>
              <a:rPr lang="en-US" b="1" dirty="0" smtClean="0"/>
              <a:t>        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Херсона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30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Нам соромно за стан нашого міста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160240"/>
          </a:xfrm>
        </p:spPr>
        <p:txBody>
          <a:bodyPr>
            <a:noAutofit/>
          </a:bodyPr>
          <a:lstStyle/>
          <a:p>
            <a:r>
              <a:rPr lang="uk-UA" dirty="0" smtClean="0"/>
              <a:t>Який    «неперевершений дизайн»   херсонських зупинок.   Знати б ще «автора»,  та П.І.Б. чиновника,  хто  погодив  ескіз цього «шедевру»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984"/>
            <a:ext cx="4040188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Який же тут поточний ремонт виконало      КП «</a:t>
            </a:r>
            <a:r>
              <a:rPr lang="uk-UA" dirty="0"/>
              <a:t>Г</a:t>
            </a:r>
            <a:r>
              <a:rPr lang="uk-UA" dirty="0" smtClean="0"/>
              <a:t>осподарча організація» БЮРО ЕСТЕТИКИ  міського середовища  та реклами » 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84984"/>
            <a:ext cx="4041775" cy="3240359"/>
          </a:xfrm>
        </p:spPr>
      </p:pic>
    </p:spTree>
    <p:extLst>
      <p:ext uri="{BB962C8B-B14F-4D97-AF65-F5344CB8AC3E}">
        <p14:creationId xmlns="" xmlns:p14="http://schemas.microsoft.com/office/powerpoint/2010/main" val="162723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1" cy="15841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Стан зупинок, благоустрій і АМРОЗІЯ . 2018-2019р.р. Це наше сьогодення після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  розвитку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мережі зупинок Херсону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Бериславское шос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3528392" cy="2592288"/>
          </a:xfrm>
          <a:prstGeom prst="rect">
            <a:avLst/>
          </a:prstGeom>
        </p:spPr>
      </p:pic>
      <p:pic>
        <p:nvPicPr>
          <p:cNvPr id="6" name="Рисунок 5" descr="До покос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060848"/>
            <a:ext cx="4464496" cy="374441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628801"/>
            <a:ext cx="8496944" cy="417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Зупинки Херсону. Догляд та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Поточний ремонт </a:t>
            </a:r>
            <a:r>
              <a:rPr lang="uk-UA" sz="1800" b="1" dirty="0">
                <a:solidFill>
                  <a:srgbClr val="002060"/>
                </a:solidFill>
              </a:rPr>
              <a:t> </a:t>
            </a:r>
            <a:r>
              <a:rPr lang="uk-UA" sz="1800" b="1" dirty="0" smtClean="0">
                <a:solidFill>
                  <a:srgbClr val="002060"/>
                </a:solidFill>
              </a:rPr>
              <a:t>планує  </a:t>
            </a:r>
            <a:r>
              <a:rPr lang="uk-UA" sz="1800" b="1" dirty="0" err="1" smtClean="0">
                <a:solidFill>
                  <a:srgbClr val="002060"/>
                </a:solidFill>
              </a:rPr>
              <a:t>УЕтЗР</a:t>
            </a:r>
            <a:r>
              <a:rPr lang="uk-UA" sz="1800" b="1" dirty="0" smtClean="0">
                <a:solidFill>
                  <a:srgbClr val="002060"/>
                </a:solidFill>
              </a:rPr>
              <a:t> ХМР. 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Виконавець КП «Господарча 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Організація «Бюро естетики 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міського середовища».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91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/>
              <a:t>Якщо влада не реагує, якщо Управління естетики та зовнішньої реклами дозволяє,  і тим самим саме порушує норми ЗУ «ПРО РЕКЛАМУ», чекайте  нещастя. Бо ця конструкція несе  великі ризики падіння.</a:t>
            </a:r>
            <a:endParaRPr lang="ru-RU" sz="2400" b="1" dirty="0"/>
          </a:p>
        </p:txBody>
      </p:sp>
      <p:pic>
        <p:nvPicPr>
          <p:cNvPr id="2050" name="Picture 2" descr="C:\Users\Irina\Pictures\борд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55" y="2060848"/>
            <a:ext cx="338609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083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sz="3200" b="1" i="1" u="sng" dirty="0" smtClean="0"/>
              <a:t>Як приклад: Так працює зацікавлено приватний бізнес в Херсоні, і зовсім не хоче працювати КП        «Господарча організація Бюро естетики міс »</a:t>
            </a:r>
            <a:endParaRPr lang="ru-RU" sz="3200" b="1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389440"/>
            <a:ext cx="11820525" cy="1182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847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11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Управління, яке не розуміє своїх можливостей та вимог херсонців сучасного міста,  на своє утримання запланувало</a:t>
            </a:r>
            <a:r>
              <a:rPr lang="uk-UA" sz="3200" dirty="0" smtClean="0"/>
              <a:t>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3314564"/>
              </p:ext>
            </p:extLst>
          </p:nvPr>
        </p:nvGraphicFramePr>
        <p:xfrm>
          <a:off x="467541" y="1916832"/>
          <a:ext cx="8424937" cy="243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211"/>
                <a:gridCol w="1203211"/>
                <a:gridCol w="1203211"/>
                <a:gridCol w="1203211"/>
                <a:gridCol w="1204031"/>
                <a:gridCol w="1204031"/>
                <a:gridCol w="120403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Штат </a:t>
                      </a:r>
                      <a:r>
                        <a:rPr lang="uk-UA" sz="2400" dirty="0" err="1">
                          <a:effectLst/>
                        </a:rPr>
                        <a:t>УЕтЗР</a:t>
                      </a:r>
                      <a:r>
                        <a:rPr lang="uk-UA" sz="2400" dirty="0">
                          <a:effectLst/>
                        </a:rPr>
                        <a:t> (од.)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ФЗП</a:t>
                      </a:r>
                      <a:r>
                        <a:rPr lang="uk-UA" sz="2400" dirty="0" smtClean="0">
                          <a:effectLst/>
                        </a:rPr>
                        <a:t>,.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 err="1" smtClean="0">
                          <a:effectLst/>
                        </a:rPr>
                        <a:t>грн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2018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2019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2020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2021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2022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% </a:t>
                      </a:r>
                      <a:r>
                        <a:rPr lang="uk-UA" sz="2000" dirty="0">
                          <a:effectLst/>
                        </a:rPr>
                        <a:t>зростання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ФЗП 2018-21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1211652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effectLst/>
                        </a:rPr>
                        <a:t>1 506 952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effectLst/>
                        </a:rPr>
                        <a:t>2 110 710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effectLst/>
                        </a:rPr>
                        <a:t>2 231 526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effectLst/>
                        </a:rPr>
                        <a:t>2 349 987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uk-UA" sz="2400" dirty="0">
                          <a:effectLst/>
                        </a:rPr>
                        <a:t>      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94%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19168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94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Господарська організація «Бюро естетики» - унітарне комунальне підприємство з </a:t>
            </a:r>
            <a:r>
              <a:rPr lang="uk-UA" sz="2000" b="1" dirty="0" err="1" smtClean="0"/>
              <a:t>надширокими</a:t>
            </a:r>
            <a:r>
              <a:rPr lang="uk-UA" sz="2000" b="1" dirty="0" smtClean="0"/>
              <a:t> можливостями</a:t>
            </a:r>
            <a:r>
              <a:rPr lang="uk-UA" sz="2400" b="1" dirty="0" smtClean="0"/>
              <a:t>.                                        Створено 17 років тому  з метою - прибуток до міського бюджету</a:t>
            </a:r>
            <a:endParaRPr lang="ru-RU" sz="2400" b="1" dirty="0"/>
          </a:p>
        </p:txBody>
      </p:sp>
      <p:pic>
        <p:nvPicPr>
          <p:cNvPr id="4" name="Объект 3" descr="C:\Users\Irina\Downloads\1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600200"/>
            <a:ext cx="7128792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8248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301006"/>
          </a:xfrm>
        </p:spPr>
        <p:txBody>
          <a:bodyPr>
            <a:normAutofit fontScale="90000"/>
          </a:bodyPr>
          <a:lstStyle/>
          <a:p>
            <a:r>
              <a:rPr lang="uk-UA" sz="2800" b="1" i="1" u="sng" dirty="0" smtClean="0">
                <a:solidFill>
                  <a:schemeClr val="tx2"/>
                </a:solidFill>
              </a:rPr>
              <a:t>Наші пропозиції  -  з підвищення якості менеджменту  з метою збереження бюджетних коштів та покращення ситуації з естетичного стану  міста, у т.ч. контролю  з розміщення </a:t>
            </a:r>
            <a:r>
              <a:rPr lang="uk-UA" sz="2800" b="1" i="1" u="sng" dirty="0" err="1" smtClean="0">
                <a:solidFill>
                  <a:schemeClr val="tx2"/>
                </a:solidFill>
              </a:rPr>
              <a:t>рекламоносіїв</a:t>
            </a:r>
            <a:r>
              <a:rPr lang="uk-UA" sz="2800" b="1" i="1" u="sng" dirty="0" smtClean="0">
                <a:solidFill>
                  <a:schemeClr val="tx2"/>
                </a:solidFill>
              </a:rPr>
              <a:t> .</a:t>
            </a:r>
            <a:endParaRPr lang="ru-RU" sz="2800" b="1" i="1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uk-UA" sz="2600" dirty="0" smtClean="0"/>
              <a:t>1. </a:t>
            </a:r>
            <a:r>
              <a:rPr lang="ru-RU" sz="2600" b="1" dirty="0"/>
              <a:t>провести </a:t>
            </a:r>
            <a:r>
              <a:rPr lang="ru-RU" sz="2600" b="1" dirty="0" err="1" smtClean="0"/>
              <a:t>внутрішній</a:t>
            </a:r>
            <a:r>
              <a:rPr lang="ru-RU" sz="2600" b="1" dirty="0" smtClean="0"/>
              <a:t>   аудит  </a:t>
            </a:r>
            <a:r>
              <a:rPr lang="ru-RU" sz="2600" b="1" dirty="0"/>
              <a:t>за </a:t>
            </a:r>
            <a:r>
              <a:rPr lang="ru-RU" sz="2600" b="1" dirty="0" err="1" smtClean="0"/>
              <a:t>період</a:t>
            </a:r>
            <a:r>
              <a:rPr lang="ru-RU" sz="2600" b="1" dirty="0" smtClean="0"/>
              <a:t> 2017-2019р.р. з </a:t>
            </a:r>
            <a:r>
              <a:rPr lang="ru-RU" sz="2600" b="1" dirty="0" err="1" smtClean="0"/>
              <a:t>питань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ефективності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управлінської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діяльності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Управлення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естетики</a:t>
            </a:r>
            <a:r>
              <a:rPr lang="ru-RU" sz="2600" b="1" dirty="0" smtClean="0"/>
              <a:t> і </a:t>
            </a:r>
            <a:r>
              <a:rPr lang="ru-RU" sz="2600" b="1" dirty="0" err="1" smtClean="0"/>
              <a:t>зовнішної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реклами</a:t>
            </a:r>
            <a:r>
              <a:rPr lang="ru-RU" sz="2600" b="1" dirty="0" smtClean="0"/>
              <a:t> ХМР</a:t>
            </a:r>
            <a:r>
              <a:rPr lang="ru-RU" sz="2600" dirty="0"/>
              <a:t>. </a:t>
            </a:r>
          </a:p>
          <a:p>
            <a:pPr marL="0" lvl="0" indent="0">
              <a:buNone/>
            </a:pPr>
            <a:r>
              <a:rPr lang="ru-RU" sz="2600" b="1" dirty="0" smtClean="0"/>
              <a:t>2.  На </a:t>
            </a:r>
            <a:r>
              <a:rPr lang="ru-RU" sz="2600" b="1" dirty="0" err="1" smtClean="0"/>
              <a:t>період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тимчасової</a:t>
            </a:r>
            <a:r>
              <a:rPr lang="ru-RU" sz="2600" b="1" dirty="0" smtClean="0"/>
              <a:t>   </a:t>
            </a:r>
            <a:r>
              <a:rPr lang="ru-RU" sz="2600" b="1" dirty="0" err="1" smtClean="0"/>
              <a:t>діяльності</a:t>
            </a:r>
            <a:r>
              <a:rPr lang="ru-RU" sz="2600" b="1" dirty="0" smtClean="0"/>
              <a:t>  (до </a:t>
            </a:r>
            <a:r>
              <a:rPr lang="ru-RU" sz="2600" b="1" dirty="0" err="1" smtClean="0"/>
              <a:t>діклідації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чи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реорганізації</a:t>
            </a:r>
            <a:r>
              <a:rPr lang="ru-RU" sz="2600" b="1" dirty="0" smtClean="0"/>
              <a:t>)  </a:t>
            </a:r>
            <a:r>
              <a:rPr lang="ru-RU" sz="2600" b="1" dirty="0" err="1"/>
              <a:t>в</a:t>
            </a:r>
            <a:r>
              <a:rPr lang="ru-RU" sz="2600" b="1" dirty="0" err="1" smtClean="0"/>
              <a:t>ідновити</a:t>
            </a:r>
            <a:r>
              <a:rPr lang="ru-RU" sz="2600" b="1" dirty="0" smtClean="0"/>
              <a:t> та </a:t>
            </a:r>
            <a:r>
              <a:rPr lang="ru-RU" sz="2600" b="1" dirty="0" err="1" smtClean="0"/>
              <a:t>посилити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дієвість</a:t>
            </a:r>
            <a:r>
              <a:rPr lang="ru-RU" sz="2600" b="1" dirty="0" smtClean="0"/>
              <a:t> контролю  </a:t>
            </a:r>
            <a:r>
              <a:rPr lang="ru-RU" sz="2600" b="1" dirty="0"/>
              <a:t>за </a:t>
            </a:r>
            <a:r>
              <a:rPr lang="ru-RU" sz="2600" b="1" dirty="0" err="1" smtClean="0"/>
              <a:t>роботою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Управління</a:t>
            </a:r>
            <a:r>
              <a:rPr lang="ru-RU" sz="2600" b="1" dirty="0" smtClean="0"/>
              <a:t>.</a:t>
            </a:r>
          </a:p>
          <a:p>
            <a:pPr marL="0" lvl="0" indent="0">
              <a:buNone/>
            </a:pPr>
            <a:r>
              <a:rPr lang="uk-UA" sz="2600" b="1" dirty="0" smtClean="0"/>
              <a:t>3. ті ж дії  відповідно зробити щодо </a:t>
            </a:r>
            <a:r>
              <a:rPr lang="ru-RU" sz="2600" b="1" dirty="0" smtClean="0"/>
              <a:t> КП «</a:t>
            </a:r>
            <a:r>
              <a:rPr lang="uk-UA" sz="2600" b="1" dirty="0"/>
              <a:t>Господарська організація "Бюро </a:t>
            </a:r>
            <a:r>
              <a:rPr lang="uk-UA" sz="2600" b="1" dirty="0" smtClean="0"/>
              <a:t> естетики </a:t>
            </a:r>
            <a:r>
              <a:rPr lang="uk-UA" sz="2600" b="1" dirty="0"/>
              <a:t>міського середовища та </a:t>
            </a:r>
            <a:r>
              <a:rPr lang="uk-UA" sz="2600" b="1" dirty="0" err="1"/>
              <a:t>зовнішнь</a:t>
            </a:r>
            <a:r>
              <a:rPr lang="uk-UA" sz="2600" b="1" dirty="0"/>
              <a:t>ої  реклами</a:t>
            </a:r>
            <a:r>
              <a:rPr lang="uk-UA" sz="2600" b="1" dirty="0" smtClean="0"/>
              <a:t>». </a:t>
            </a:r>
          </a:p>
          <a:p>
            <a:pPr marL="0" lvl="0" indent="0">
              <a:buNone/>
            </a:pPr>
            <a:r>
              <a:rPr lang="uk-UA" sz="2600" b="1" dirty="0" smtClean="0"/>
              <a:t>4. звернутись письмово  з цими вимогами до міського  голови  м. Херсона,  та депутатського корпусу.</a:t>
            </a:r>
          </a:p>
          <a:p>
            <a:pPr marL="0" lvl="0" indent="0">
              <a:buNone/>
            </a:pPr>
            <a:r>
              <a:rPr lang="uk-UA" sz="2600" b="1" dirty="0" smtClean="0"/>
              <a:t>5. Ліквідувати УЕтЗР , як управління, яке відпрацювало з незадовільним результатом  та  розділити і передати функції  Управління до ЦНАП та  відділу  зв'язку,  в сектор реклами    Управління транспорту, дорожньої  інфраструктури  і зв'язку   ХМР.</a:t>
            </a:r>
          </a:p>
          <a:p>
            <a:pPr marL="0" lvl="0" indent="0">
              <a:buNone/>
            </a:pPr>
            <a:r>
              <a:rPr lang="ru-RU" sz="2600" b="1" dirty="0" smtClean="0"/>
              <a:t>6. КП </a:t>
            </a:r>
            <a:r>
              <a:rPr lang="ru-RU" sz="2600" b="1" dirty="0"/>
              <a:t>«</a:t>
            </a:r>
            <a:r>
              <a:rPr lang="uk-UA" sz="2600" b="1" dirty="0"/>
              <a:t>Господарська організація "Бюро естетики міського середовища та </a:t>
            </a:r>
            <a:r>
              <a:rPr lang="uk-UA" sz="2600" b="1" dirty="0" err="1"/>
              <a:t>зовнішнь</a:t>
            </a:r>
            <a:r>
              <a:rPr lang="uk-UA" sz="2600" b="1" dirty="0"/>
              <a:t>ої  </a:t>
            </a:r>
            <a:r>
              <a:rPr lang="uk-UA" sz="2600" b="1" dirty="0" smtClean="0"/>
              <a:t>реклами»  змінити керівництво  за проведеним  конкурсом  </a:t>
            </a:r>
            <a:r>
              <a:rPr lang="ru-RU" sz="2600" b="1" dirty="0" smtClean="0"/>
              <a:t> з причин </a:t>
            </a:r>
            <a:r>
              <a:rPr lang="ru-RU" sz="2600" b="1" dirty="0" err="1" smtClean="0"/>
              <a:t>невідповдністі</a:t>
            </a:r>
            <a:r>
              <a:rPr lang="ru-RU" sz="2600" b="1" dirty="0" smtClean="0"/>
              <a:t>  ряду  </a:t>
            </a:r>
            <a:r>
              <a:rPr lang="ru-RU" sz="2600" b="1" dirty="0" err="1" smtClean="0"/>
              <a:t>вимог</a:t>
            </a:r>
            <a:r>
              <a:rPr lang="ru-RU" sz="2600" b="1" dirty="0" smtClean="0"/>
              <a:t>, у </a:t>
            </a:r>
            <a:r>
              <a:rPr lang="ru-RU" sz="2600" b="1" dirty="0" err="1" smtClean="0"/>
              <a:t>т.ч</a:t>
            </a:r>
            <a:r>
              <a:rPr lang="ru-RU" sz="2600" b="1" dirty="0" smtClean="0"/>
              <a:t>. у директора -</a:t>
            </a:r>
            <a:r>
              <a:rPr lang="ru-RU" sz="2600" b="1" dirty="0" err="1" smtClean="0"/>
              <a:t>Відсутність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вищої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освіти</a:t>
            </a:r>
            <a:r>
              <a:rPr lang="ru-RU" sz="2600" b="1" dirty="0" smtClean="0"/>
              <a:t>. </a:t>
            </a:r>
            <a:r>
              <a:rPr lang="ru-RU" sz="2600" b="1" dirty="0" err="1" smtClean="0"/>
              <a:t>невміння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організовувати</a:t>
            </a:r>
            <a:r>
              <a:rPr lang="ru-RU" sz="2600" b="1" dirty="0" smtClean="0"/>
              <a:t>  роботу , </a:t>
            </a:r>
            <a:r>
              <a:rPr lang="ru-RU" sz="2600" b="1" dirty="0" err="1" smtClean="0"/>
              <a:t>недотримання</a:t>
            </a:r>
            <a:r>
              <a:rPr lang="ru-RU" sz="2600" b="1" dirty="0" smtClean="0"/>
              <a:t> Статуту, </a:t>
            </a:r>
            <a:r>
              <a:rPr lang="ru-RU" sz="2600" b="1" dirty="0" err="1" smtClean="0"/>
              <a:t>стабільно-збитковий</a:t>
            </a:r>
            <a:r>
              <a:rPr lang="ru-RU" sz="2600" b="1" dirty="0" smtClean="0"/>
              <a:t>  результат </a:t>
            </a:r>
            <a:r>
              <a:rPr lang="ru-RU" sz="2600" b="1" dirty="0" err="1" smtClean="0"/>
              <a:t>роботи</a:t>
            </a:r>
            <a:r>
              <a:rPr lang="ru-RU" sz="2600" b="1" dirty="0" smtClean="0"/>
              <a:t> за </a:t>
            </a:r>
            <a:r>
              <a:rPr lang="ru-RU" sz="2600" b="1" dirty="0" err="1" smtClean="0"/>
              <a:t>останні</a:t>
            </a:r>
            <a:r>
              <a:rPr lang="ru-RU" sz="2600" b="1" dirty="0" smtClean="0"/>
              <a:t> 2 роки, </a:t>
            </a:r>
            <a:r>
              <a:rPr lang="ru-RU" sz="2600" b="1" dirty="0" err="1" smtClean="0"/>
              <a:t>нерозуміння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складання</a:t>
            </a:r>
            <a:r>
              <a:rPr lang="ru-RU" sz="2600" b="1" dirty="0" smtClean="0"/>
              <a:t> та </a:t>
            </a:r>
            <a:r>
              <a:rPr lang="ru-RU" sz="2600" b="1" dirty="0" err="1" smtClean="0"/>
              <a:t>виконання</a:t>
            </a:r>
            <a:r>
              <a:rPr lang="ru-RU" sz="2600" b="1" dirty="0"/>
              <a:t> </a:t>
            </a:r>
            <a:r>
              <a:rPr lang="ru-RU" sz="2600" b="1" dirty="0" smtClean="0"/>
              <a:t>  </a:t>
            </a:r>
            <a:r>
              <a:rPr lang="ru-RU" sz="2600" b="1" dirty="0" err="1"/>
              <a:t>Фінплану</a:t>
            </a:r>
            <a:r>
              <a:rPr lang="ru-RU" sz="2600" b="1" dirty="0"/>
              <a:t>, </a:t>
            </a:r>
            <a:r>
              <a:rPr lang="ru-RU" sz="2600" b="1" dirty="0" smtClean="0"/>
              <a:t>та  </a:t>
            </a:r>
            <a:r>
              <a:rPr lang="ru-RU" sz="2600" b="1" dirty="0" err="1" smtClean="0"/>
              <a:t>відсутність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розроблених</a:t>
            </a:r>
            <a:r>
              <a:rPr lang="ru-RU" sz="2600" b="1" dirty="0" smtClean="0"/>
              <a:t>  до  </a:t>
            </a:r>
            <a:r>
              <a:rPr lang="ru-RU" sz="2600" b="1" dirty="0" err="1" smtClean="0"/>
              <a:t>виконання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заходів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щодо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дохідності</a:t>
            </a:r>
            <a:r>
              <a:rPr lang="ru-RU" sz="2600" b="1" dirty="0" smtClean="0"/>
              <a:t>   та  </a:t>
            </a:r>
            <a:r>
              <a:rPr lang="ru-RU" sz="2600" b="1" dirty="0" err="1" smtClean="0"/>
              <a:t>окупності</a:t>
            </a:r>
            <a:r>
              <a:rPr lang="ru-RU" sz="2600" b="1" dirty="0" smtClean="0"/>
              <a:t>. </a:t>
            </a:r>
          </a:p>
          <a:p>
            <a:pPr marL="0" lvl="0" indent="0">
              <a:buNone/>
            </a:pPr>
            <a:r>
              <a:rPr lang="ru-RU" sz="2600" b="1" dirty="0"/>
              <a:t>7</a:t>
            </a:r>
            <a:r>
              <a:rPr lang="ru-RU" sz="2600" b="1" dirty="0" smtClean="0"/>
              <a:t>.  </a:t>
            </a:r>
            <a:r>
              <a:rPr lang="ru-RU" sz="2600" b="1" dirty="0" err="1" smtClean="0"/>
              <a:t>передати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ці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функції</a:t>
            </a:r>
            <a:r>
              <a:rPr lang="ru-RU" sz="2600" b="1" dirty="0" smtClean="0"/>
              <a:t> в </a:t>
            </a:r>
            <a:r>
              <a:rPr lang="ru-RU" sz="2600" b="1" dirty="0" err="1" smtClean="0"/>
              <a:t>діюче</a:t>
            </a:r>
            <a:r>
              <a:rPr lang="ru-RU" sz="2600" b="1" dirty="0" smtClean="0"/>
              <a:t> КП «</a:t>
            </a:r>
            <a:r>
              <a:rPr lang="ru-RU" sz="2600" b="1" dirty="0" err="1" smtClean="0"/>
              <a:t>Міське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дорожнє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управління</a:t>
            </a:r>
            <a:r>
              <a:rPr lang="ru-RU" sz="2600" b="1" dirty="0" smtClean="0"/>
              <a:t>», яке </a:t>
            </a:r>
            <a:r>
              <a:rPr lang="ru-RU" sz="2600" b="1" dirty="0" err="1" smtClean="0"/>
              <a:t>підпорядковано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Управлінню</a:t>
            </a:r>
            <a:r>
              <a:rPr lang="ru-RU" sz="2600" b="1" dirty="0" smtClean="0"/>
              <a:t> транспорту, </a:t>
            </a:r>
            <a:r>
              <a:rPr lang="ru-RU" sz="2600" b="1" dirty="0" err="1" smtClean="0"/>
              <a:t>дорожньої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інфраструктури</a:t>
            </a:r>
            <a:r>
              <a:rPr lang="ru-RU" sz="2600" b="1" dirty="0" smtClean="0"/>
              <a:t> та </a:t>
            </a:r>
            <a:r>
              <a:rPr lang="ru-RU" sz="2600" b="1" dirty="0" err="1" smtClean="0"/>
              <a:t>звязку</a:t>
            </a:r>
            <a:r>
              <a:rPr lang="ru-RU" sz="2600" b="1" dirty="0" smtClean="0"/>
              <a:t> при ХМР.  </a:t>
            </a:r>
            <a:endParaRPr lang="ru-RU" sz="2600" b="1" dirty="0"/>
          </a:p>
          <a:p>
            <a:pPr lvl="0"/>
            <a:endParaRPr lang="uk-UA" sz="2600" b="1" dirty="0" smtClean="0"/>
          </a:p>
          <a:p>
            <a:pPr marL="0" lvl="0" indent="0"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278286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Загальні вимоги : Чітке  виконання ЗУ Про рекламу, Правил… та чинне законодавство України.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ОМС </a:t>
            </a:r>
            <a:r>
              <a:rPr lang="ru-RU" sz="2400" b="1" dirty="0" err="1" smtClean="0"/>
              <a:t>повинні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мати</a:t>
            </a:r>
            <a:r>
              <a:rPr lang="ru-RU" sz="2400" b="1" dirty="0" smtClean="0"/>
              <a:t> план </a:t>
            </a:r>
            <a:r>
              <a:rPr lang="ru-RU" sz="2400" b="1" dirty="0" err="1" smtClean="0"/>
              <a:t>розповсюдження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зовнішньої</a:t>
            </a:r>
            <a:r>
              <a:rPr lang="ru-RU" sz="2400" b="1" dirty="0"/>
              <a:t> </a:t>
            </a:r>
            <a:r>
              <a:rPr lang="ru-RU" sz="2400" b="1" dirty="0" err="1"/>
              <a:t>реклами</a:t>
            </a:r>
            <a:r>
              <a:rPr lang="ru-RU" sz="2400" b="1" dirty="0"/>
              <a:t> (з </a:t>
            </a:r>
            <a:r>
              <a:rPr lang="ru-RU" sz="2400" b="1" dirty="0" err="1"/>
              <a:t>урахуванням</a:t>
            </a:r>
            <a:r>
              <a:rPr lang="ru-RU" sz="2400" b="1" dirty="0"/>
              <a:t> </a:t>
            </a:r>
            <a:r>
              <a:rPr lang="ru-RU" sz="2400" b="1" dirty="0" err="1"/>
              <a:t>розміру</a:t>
            </a:r>
            <a:r>
              <a:rPr lang="ru-RU" sz="2400" b="1" dirty="0"/>
              <a:t>, </a:t>
            </a:r>
            <a:r>
              <a:rPr lang="ru-RU" sz="2400" b="1" dirty="0" err="1"/>
              <a:t>форми</a:t>
            </a:r>
            <a:r>
              <a:rPr lang="ru-RU" sz="2400" b="1" dirty="0"/>
              <a:t> і </a:t>
            </a:r>
            <a:r>
              <a:rPr lang="ru-RU" sz="2400" b="1" dirty="0" err="1" smtClean="0"/>
              <a:t>доцільності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реклами</a:t>
            </a:r>
            <a:r>
              <a:rPr lang="ru-RU" sz="2400" b="1" dirty="0"/>
              <a:t>),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попередньо</a:t>
            </a:r>
            <a:r>
              <a:rPr lang="ru-RU" sz="2400" b="1" dirty="0"/>
              <a:t> повинен бути </a:t>
            </a:r>
            <a:r>
              <a:rPr lang="ru-RU" sz="2400" b="1" dirty="0" err="1"/>
              <a:t>погоджений</a:t>
            </a:r>
            <a:r>
              <a:rPr lang="ru-RU" sz="2400" b="1" dirty="0"/>
              <a:t> </a:t>
            </a:r>
            <a:r>
              <a:rPr lang="ru-RU" sz="2400" b="1" dirty="0" smtClean="0"/>
              <a:t>з </a:t>
            </a:r>
            <a:r>
              <a:rPr lang="ru-RU" sz="2400" b="1" dirty="0" err="1" smtClean="0"/>
              <a:t>відповідним</a:t>
            </a:r>
            <a:r>
              <a:rPr lang="ru-RU" sz="2400" b="1" dirty="0" smtClean="0"/>
              <a:t> Органом </a:t>
            </a:r>
            <a:r>
              <a:rPr lang="ru-RU" sz="2400" b="1" dirty="0" err="1" smtClean="0"/>
              <a:t>управління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автодоріг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територіальним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підрозділом</a:t>
            </a:r>
            <a:r>
              <a:rPr lang="ru-RU" sz="2400" b="1" dirty="0" smtClean="0"/>
              <a:t> </a:t>
            </a:r>
            <a:r>
              <a:rPr lang="ru-RU" sz="2400" b="1" dirty="0" err="1"/>
              <a:t>дорожньої</a:t>
            </a:r>
            <a:r>
              <a:rPr lang="ru-RU" sz="2400" b="1" dirty="0"/>
              <a:t> </a:t>
            </a:r>
            <a:r>
              <a:rPr lang="ru-RU" sz="2400" b="1" dirty="0" err="1"/>
              <a:t>поліції</a:t>
            </a:r>
            <a:r>
              <a:rPr lang="ru-RU" sz="2400" b="1" dirty="0"/>
              <a:t> </a:t>
            </a:r>
            <a:r>
              <a:rPr lang="ru-RU" sz="2400" b="1" dirty="0" smtClean="0"/>
              <a:t>.</a:t>
            </a:r>
          </a:p>
          <a:p>
            <a:pPr marL="88900" indent="-88900"/>
            <a:r>
              <a:rPr lang="ru-RU" sz="2400" b="1" dirty="0" err="1"/>
              <a:t>Зовнішня</a:t>
            </a:r>
            <a:r>
              <a:rPr lang="ru-RU" sz="2400" b="1" dirty="0"/>
              <a:t> реклама не </a:t>
            </a:r>
            <a:r>
              <a:rPr lang="ru-RU" sz="2400" b="1" dirty="0" err="1"/>
              <a:t>має</a:t>
            </a:r>
            <a:r>
              <a:rPr lang="ru-RU" sz="2400" b="1" dirty="0"/>
              <a:t> бути </a:t>
            </a:r>
            <a:r>
              <a:rPr lang="ru-RU" sz="2400" b="1" dirty="0" err="1"/>
              <a:t>схожою</a:t>
            </a:r>
            <a:r>
              <a:rPr lang="ru-RU" sz="2400" b="1" dirty="0"/>
              <a:t> на </a:t>
            </a:r>
            <a:r>
              <a:rPr lang="ru-RU" sz="2400" b="1" dirty="0" err="1"/>
              <a:t>дорожні</a:t>
            </a:r>
            <a:r>
              <a:rPr lang="ru-RU" sz="2400" b="1" dirty="0"/>
              <a:t> знаки </a:t>
            </a:r>
            <a:r>
              <a:rPr lang="ru-RU" sz="2400" b="1" dirty="0" smtClean="0"/>
              <a:t>і </a:t>
            </a:r>
            <a:r>
              <a:rPr lang="ru-RU" sz="2400" b="1" dirty="0" err="1" smtClean="0"/>
              <a:t>вказівники</a:t>
            </a:r>
            <a:r>
              <a:rPr lang="ru-RU" sz="2400" b="1" dirty="0"/>
              <a:t>, </a:t>
            </a:r>
            <a:r>
              <a:rPr lang="ru-RU" sz="2400" b="1" dirty="0" err="1"/>
              <a:t>погіршувати</a:t>
            </a:r>
            <a:r>
              <a:rPr lang="ru-RU" sz="2400" b="1" dirty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видимість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видимість</a:t>
            </a:r>
            <a:r>
              <a:rPr lang="ru-RU" sz="2400" b="1" dirty="0"/>
              <a:t> дороги,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створювати</a:t>
            </a:r>
            <a:r>
              <a:rPr lang="ru-RU" sz="2400" b="1" dirty="0"/>
              <a:t> </a:t>
            </a:r>
            <a:r>
              <a:rPr lang="ru-RU" sz="2400" b="1" dirty="0" err="1"/>
              <a:t>загрозу</a:t>
            </a:r>
            <a:r>
              <a:rPr lang="ru-RU" sz="2400" b="1" dirty="0"/>
              <a:t> </a:t>
            </a:r>
            <a:r>
              <a:rPr lang="ru-RU" sz="2400" b="1" dirty="0" err="1"/>
              <a:t>руху</a:t>
            </a:r>
            <a:r>
              <a:rPr lang="ru-RU" sz="2400" b="1" dirty="0"/>
              <a:t> транспорту </a:t>
            </a:r>
            <a:r>
              <a:rPr lang="ru-RU" sz="2400" b="1" dirty="0" smtClean="0"/>
              <a:t>й </a:t>
            </a:r>
            <a:r>
              <a:rPr lang="ru-RU" sz="2400" b="1" dirty="0" err="1" smtClean="0"/>
              <a:t>пішоходів</a:t>
            </a:r>
            <a:r>
              <a:rPr lang="ru-RU" sz="2400" b="1" dirty="0"/>
              <a:t>. Реклама, яка </a:t>
            </a:r>
            <a:r>
              <a:rPr lang="ru-RU" sz="2400" b="1" dirty="0" err="1"/>
              <a:t>розміщується</a:t>
            </a:r>
            <a:r>
              <a:rPr lang="ru-RU" sz="2400" b="1" dirty="0"/>
              <a:t> на </a:t>
            </a:r>
            <a:r>
              <a:rPr lang="ru-RU" sz="2400" b="1" dirty="0" err="1"/>
              <a:t>будівлях</a:t>
            </a:r>
            <a:r>
              <a:rPr lang="ru-RU" sz="2400" b="1" dirty="0"/>
              <a:t> та </a:t>
            </a:r>
            <a:r>
              <a:rPr lang="ru-RU" sz="2400" b="1" dirty="0" err="1"/>
              <a:t>спорудах</a:t>
            </a:r>
            <a:r>
              <a:rPr lang="ru-RU" sz="2400" b="1" dirty="0"/>
              <a:t>, не повинна </a:t>
            </a:r>
            <a:r>
              <a:rPr lang="ru-RU" sz="2400" b="1" dirty="0" err="1" smtClean="0"/>
              <a:t>погіршувати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/>
              <a:t>архітектурний</a:t>
            </a:r>
            <a:r>
              <a:rPr lang="ru-RU" sz="2400" b="1" dirty="0"/>
              <a:t> </a:t>
            </a:r>
            <a:r>
              <a:rPr lang="ru-RU" sz="2400" b="1" dirty="0" err="1"/>
              <a:t>вигляд</a:t>
            </a:r>
            <a:r>
              <a:rPr lang="ru-RU" sz="2400" b="1" dirty="0"/>
              <a:t> і повинна </a:t>
            </a:r>
            <a:r>
              <a:rPr lang="ru-RU" sz="2400" b="1" dirty="0" smtClean="0"/>
              <a:t>бути конструктивно </a:t>
            </a:r>
            <a:r>
              <a:rPr lang="ru-RU" sz="2400" b="1" dirty="0" err="1"/>
              <a:t>стійкою</a:t>
            </a:r>
            <a:r>
              <a:rPr lang="ru-RU" sz="2400" b="1" dirty="0"/>
              <a:t>. </a:t>
            </a:r>
            <a:r>
              <a:rPr lang="ru-RU" sz="2400" b="1" dirty="0" err="1"/>
              <a:t>Зовнішня</a:t>
            </a:r>
            <a:r>
              <a:rPr lang="ru-RU" sz="2400" b="1" dirty="0"/>
              <a:t> реклама, </a:t>
            </a:r>
            <a:r>
              <a:rPr lang="ru-RU" sz="2400" b="1" dirty="0" smtClean="0"/>
              <a:t>яка </a:t>
            </a:r>
            <a:r>
              <a:rPr lang="ru-RU" sz="2400" b="1" dirty="0" err="1" smtClean="0"/>
              <a:t>розповсюджується</a:t>
            </a:r>
            <a:r>
              <a:rPr lang="ru-RU" sz="2400" b="1" dirty="0" smtClean="0"/>
              <a:t> </a:t>
            </a:r>
            <a:r>
              <a:rPr lang="ru-RU" sz="2400" b="1" dirty="0"/>
              <a:t>у будь-</a:t>
            </a:r>
            <a:r>
              <a:rPr lang="ru-RU" sz="2400" b="1" dirty="0" err="1"/>
              <a:t>якій</a:t>
            </a:r>
            <a:r>
              <a:rPr lang="ru-RU" sz="2400" b="1" dirty="0"/>
              <a:t> </a:t>
            </a:r>
            <a:r>
              <a:rPr lang="ru-RU" sz="2400" b="1" dirty="0" err="1"/>
              <a:t>формі</a:t>
            </a:r>
            <a:r>
              <a:rPr lang="ru-RU" sz="2400" b="1" dirty="0"/>
              <a:t>, не повинна </a:t>
            </a:r>
            <a:r>
              <a:rPr lang="ru-RU" sz="2400" b="1" dirty="0" err="1"/>
              <a:t>спотворювати</a:t>
            </a:r>
            <a:r>
              <a:rPr lang="ru-RU" sz="2400" b="1" dirty="0"/>
              <a:t> </a:t>
            </a:r>
            <a:r>
              <a:rPr lang="ru-RU" sz="2400" b="1" dirty="0" err="1"/>
              <a:t>історичні</a:t>
            </a:r>
            <a:r>
              <a:rPr lang="ru-RU" sz="2400" b="1" dirty="0"/>
              <a:t> </a:t>
            </a:r>
            <a:r>
              <a:rPr lang="ru-RU" sz="2400" b="1" dirty="0" smtClean="0"/>
              <a:t>та </a:t>
            </a:r>
            <a:r>
              <a:rPr lang="ru-RU" sz="2400" b="1" dirty="0" err="1" smtClean="0"/>
              <a:t>архітектурні</a:t>
            </a:r>
            <a:r>
              <a:rPr lang="ru-RU" sz="2400" b="1" dirty="0" smtClean="0"/>
              <a:t> </a:t>
            </a:r>
            <a:r>
              <a:rPr lang="ru-RU" sz="2400" b="1" dirty="0" err="1"/>
              <a:t>пам’ятники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є </a:t>
            </a:r>
            <a:r>
              <a:rPr lang="ru-RU" sz="2400" b="1" dirty="0" err="1"/>
              <a:t>національним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світовим</a:t>
            </a:r>
            <a:r>
              <a:rPr lang="ru-RU" sz="2400" b="1" dirty="0"/>
              <a:t> </a:t>
            </a:r>
            <a:r>
              <a:rPr lang="ru-RU" sz="2400" b="1" dirty="0" err="1"/>
              <a:t>культурним</a:t>
            </a:r>
            <a:r>
              <a:rPr lang="ru-RU" sz="2400" b="1" dirty="0"/>
              <a:t> </a:t>
            </a:r>
            <a:r>
              <a:rPr lang="ru-RU" sz="2400" b="1" dirty="0" err="1"/>
              <a:t>надбанням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42787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>
              <a:tabLst>
                <a:tab pos="176213" algn="l"/>
              </a:tabLst>
            </a:pP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Наша задача -  Спонукати керівника Виконкому до  виконання розпорядження  Міського  голови на забезпечення  оприлюднення всієї інформації стосовно  створених херсонських комунальних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підприємств (станом на 23.06.20- виконано). 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Але частково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Irina\Pictures\слайд-естетика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208912" cy="49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419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Звітували : ГО «Громадські експерти м. Херсона» в складі членів ГО </a:t>
            </a:r>
            <a:r>
              <a:rPr lang="uk-UA" sz="2800" b="1" dirty="0" err="1" smtClean="0"/>
              <a:t>Жнівіна</a:t>
            </a:r>
            <a:r>
              <a:rPr lang="uk-UA" sz="2800" b="1" dirty="0" smtClean="0"/>
              <a:t> Сергія, Дякової </a:t>
            </a:r>
            <a:r>
              <a:rPr lang="uk-UA" sz="2800" b="1" dirty="0" err="1" smtClean="0"/>
              <a:t>Оксани-</a:t>
            </a:r>
            <a:r>
              <a:rPr lang="uk-UA" sz="2800" b="1" dirty="0" smtClean="0"/>
              <a:t>  депутата ХМР, та </a:t>
            </a:r>
            <a:r>
              <a:rPr lang="uk-UA" sz="2800" b="1" dirty="0"/>
              <a:t> </a:t>
            </a:r>
            <a:r>
              <a:rPr lang="uk-UA" sz="2800" b="1" dirty="0" smtClean="0"/>
              <a:t>керівника  - </a:t>
            </a:r>
            <a:r>
              <a:rPr lang="uk-UA" sz="2800" b="1" dirty="0" err="1" smtClean="0"/>
              <a:t>Бродовської</a:t>
            </a:r>
            <a:r>
              <a:rPr lang="uk-UA" sz="2800" b="1" dirty="0" smtClean="0"/>
              <a:t> Ірини.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1900" dirty="0" smtClean="0"/>
              <a:t>Залучено  до співпраці громадських аналітиків, які провели додаткові дослідження з питань господарської діяльності:</a:t>
            </a:r>
          </a:p>
          <a:p>
            <a:r>
              <a:rPr lang="uk-UA" sz="1900" dirty="0" smtClean="0"/>
              <a:t>Бродовський А., </a:t>
            </a:r>
            <a:r>
              <a:rPr lang="uk-UA" sz="1900" dirty="0" err="1" smtClean="0"/>
              <a:t>Гурківський</a:t>
            </a:r>
            <a:r>
              <a:rPr lang="uk-UA" sz="1900" dirty="0" smtClean="0"/>
              <a:t> В., </a:t>
            </a:r>
            <a:r>
              <a:rPr lang="uk-UA" sz="1900" dirty="0" err="1" smtClean="0"/>
              <a:t>Краснолєнський</a:t>
            </a:r>
            <a:r>
              <a:rPr lang="uk-UA" sz="1900" dirty="0" smtClean="0"/>
              <a:t> В.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За результатами отриманих відповідей нашою командою від </a:t>
            </a:r>
            <a:r>
              <a:rPr lang="uk-UA" sz="2400" b="1" dirty="0" err="1" smtClean="0">
                <a:solidFill>
                  <a:srgbClr val="0070C0"/>
                </a:solidFill>
              </a:rPr>
              <a:t>Коліції</a:t>
            </a:r>
            <a:r>
              <a:rPr lang="uk-UA" sz="2400" b="1" dirty="0" smtClean="0">
                <a:solidFill>
                  <a:srgbClr val="0070C0"/>
                </a:solidFill>
              </a:rPr>
              <a:t>  громадської префектури Херсону та області маємо провести і прес-конференцію (он-лайн) і круглий стіл або засідання ГР при херсонському міському голові   з депутатами, представниками  ХМР та виконкому,   преси та представників ГО ФРРМ  у червні 2020року</a:t>
            </a:r>
            <a:r>
              <a:rPr lang="uk-UA" sz="2400" dirty="0" smtClean="0"/>
              <a:t>.  </a:t>
            </a:r>
          </a:p>
          <a:p>
            <a:r>
              <a:rPr lang="uk-UA" sz="2800" dirty="0" smtClean="0"/>
              <a:t>Обмін досвідом на базі круглого столу </a:t>
            </a:r>
            <a:r>
              <a:rPr lang="uk-UA" sz="2800" dirty="0"/>
              <a:t> </a:t>
            </a:r>
            <a:r>
              <a:rPr lang="uk-UA" sz="2800" b="1" dirty="0" smtClean="0"/>
              <a:t>За програмою «Громадська </a:t>
            </a:r>
            <a:r>
              <a:rPr lang="uk-UA" sz="2800" b="1" dirty="0"/>
              <a:t>префектура </a:t>
            </a:r>
            <a:r>
              <a:rPr lang="ru-RU" sz="2800" dirty="0"/>
              <a:t> </a:t>
            </a:r>
            <a:r>
              <a:rPr lang="uk-UA" sz="2800" b="1" dirty="0" smtClean="0"/>
              <a:t>Миколаївської </a:t>
            </a:r>
            <a:r>
              <a:rPr lang="uk-UA" sz="2800" b="1" dirty="0"/>
              <a:t>та </a:t>
            </a:r>
            <a:r>
              <a:rPr lang="uk-UA" sz="2800" b="1" dirty="0" smtClean="0"/>
              <a:t>Херсонської областей»  – </a:t>
            </a:r>
            <a:r>
              <a:rPr lang="uk-UA" sz="2800" b="1" dirty="0"/>
              <a:t>1 рік </a:t>
            </a:r>
            <a:r>
              <a:rPr lang="uk-UA" sz="2800" b="1" dirty="0" smtClean="0"/>
              <a:t>діяльності і співпраці. Зустріч призначено 26.06.2020р.</a:t>
            </a:r>
            <a:endParaRPr lang="ru-RU" sz="2800" dirty="0"/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637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rgbClr val="FF0000"/>
                </a:solidFill>
              </a:rPr>
              <a:t>В рамках </a:t>
            </a:r>
            <a:r>
              <a:rPr lang="uk-UA" sz="2200" b="1" i="1" dirty="0" err="1" smtClean="0">
                <a:solidFill>
                  <a:srgbClr val="FF0000"/>
                </a:solidFill>
              </a:rPr>
              <a:t>проєкта</a:t>
            </a:r>
            <a:r>
              <a:rPr lang="uk-UA" sz="2200" b="1" i="1" dirty="0" smtClean="0">
                <a:solidFill>
                  <a:srgbClr val="FF0000"/>
                </a:solidFill>
              </a:rPr>
              <a:t> «Громадська </a:t>
            </a:r>
            <a:r>
              <a:rPr lang="uk-UA" sz="2200" b="1" i="1" dirty="0">
                <a:solidFill>
                  <a:srgbClr val="FF0000"/>
                </a:solidFill>
              </a:rPr>
              <a:t>префектура (ГП) для прозорості та ефективності місцевих бюджетів», якій реалізує ГО «Фонд розвитку міста Миколаєва» спільно з ГО </a:t>
            </a:r>
            <a:r>
              <a:rPr lang="uk-UA" sz="2200" b="1" i="1" dirty="0" smtClean="0">
                <a:solidFill>
                  <a:srgbClr val="FF0000"/>
                </a:solidFill>
              </a:rPr>
              <a:t>«Громадські префекти </a:t>
            </a:r>
            <a:r>
              <a:rPr lang="uk-UA" sz="2200" b="1" i="1" dirty="0" err="1" smtClean="0">
                <a:solidFill>
                  <a:srgbClr val="FF0000"/>
                </a:solidFill>
              </a:rPr>
              <a:t>Херсона»-</a:t>
            </a:r>
            <a:r>
              <a:rPr lang="uk-UA" sz="2200" b="1" i="1" dirty="0" smtClean="0">
                <a:solidFill>
                  <a:srgbClr val="FF0000"/>
                </a:solidFill>
              </a:rPr>
              <a:t> ЗАДАЧІ: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 smtClean="0"/>
              <a:t>Провести моніторингову  та  аналітично - експертну роботу   за </a:t>
            </a:r>
            <a:r>
              <a:rPr lang="uk-UA" sz="2000" b="1" dirty="0" err="1" smtClean="0"/>
              <a:t>Управлінсько-</a:t>
            </a:r>
            <a:r>
              <a:rPr lang="uk-UA" sz="2000" b="1" dirty="0" smtClean="0"/>
              <a:t> фінансовою діяльністю Управління естетики та зовнішньої реклами при ХМР та господарсько-фінансової діяльності Комунального підприємства «господарча організація «Бюро естетики міського середовища та зовнішньої реклами». Період дослідження діяльності 2017-2019р.р.</a:t>
            </a:r>
          </a:p>
          <a:p>
            <a:r>
              <a:rPr lang="uk-UA" sz="2000" b="1" dirty="0" err="1" smtClean="0"/>
              <a:t>Зформувати</a:t>
            </a:r>
            <a:r>
              <a:rPr lang="uk-UA" sz="2000" b="1" dirty="0" smtClean="0"/>
              <a:t>  ВИСНОВОК з метою покращення поточної  діяльності КП ХМР:</a:t>
            </a:r>
            <a:endParaRPr lang="uk-UA" sz="2000" b="1" dirty="0"/>
          </a:p>
          <a:p>
            <a:r>
              <a:rPr lang="uk-UA" sz="2000" b="1" dirty="0" smtClean="0"/>
              <a:t>(Бо станом на 01.05.20  установлено, що протягом 3-х років</a:t>
            </a:r>
          </a:p>
          <a:p>
            <a:r>
              <a:rPr lang="uk-UA" sz="2000" b="1" dirty="0" smtClean="0"/>
              <a:t>діяльність  цих організацій ХМР не має ефективної роботи ані в планах, ані в виконанні потрібної місту роботи.</a:t>
            </a:r>
          </a:p>
          <a:p>
            <a:r>
              <a:rPr lang="uk-UA" sz="2000" b="1" dirty="0" smtClean="0"/>
              <a:t>робота, </a:t>
            </a:r>
            <a:r>
              <a:rPr lang="uk-UA" sz="2000" b="1" dirty="0" err="1" smtClean="0"/>
              <a:t>УЕіЗР</a:t>
            </a:r>
            <a:r>
              <a:rPr lang="uk-UA" sz="2000" b="1" dirty="0" smtClean="0"/>
              <a:t> не вдосконалена, а КП уже три роки працює за «оцінкою ефективності «незадовільно». Від діяльності КП   - стабільні збитки.  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 err="1">
                <a:hlinkClick r:id="rId2"/>
              </a:rPr>
              <a:t>mvk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kherson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ua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 err="1" smtClean="0">
                <a:hlinkClick r:id="rId2"/>
              </a:rPr>
              <a:t>byudzhet</a:t>
            </a:r>
            <a:endParaRPr lang="uk-UA" sz="2000" u="sng" dirty="0"/>
          </a:p>
          <a:p>
            <a:r>
              <a:rPr lang="uk-UA" sz="2000" b="1" u="sng" dirty="0" smtClean="0"/>
              <a:t>Фінплан керівники і Управління і КП не захищають в депутатських профільних комісіях. Звіти не публікують).</a:t>
            </a:r>
          </a:p>
          <a:p>
            <a:r>
              <a:rPr lang="uk-UA" sz="2000" b="1" u="sng" dirty="0" smtClean="0"/>
              <a:t>Не надається  публічна інформація діяльності КП. </a:t>
            </a:r>
            <a:endParaRPr lang="uk-UA" sz="2000" b="1" u="sng" dirty="0"/>
          </a:p>
          <a:p>
            <a:r>
              <a:rPr lang="uk-UA" sz="2000" b="1" u="sng" dirty="0" smtClean="0"/>
              <a:t>Відсутні </a:t>
            </a:r>
            <a:r>
              <a:rPr lang="uk-UA" sz="2000" b="1" u="sng" dirty="0" err="1" smtClean="0"/>
              <a:t>Рожпорядження</a:t>
            </a:r>
            <a:r>
              <a:rPr lang="uk-UA" sz="2000" b="1" u="sng" dirty="0" smtClean="0"/>
              <a:t> </a:t>
            </a:r>
            <a:r>
              <a:rPr lang="uk-UA" sz="2000" b="1" u="sng" dirty="0" err="1" smtClean="0"/>
              <a:t>М.г</a:t>
            </a:r>
            <a:r>
              <a:rPr lang="uk-UA" sz="2000" b="1" u="sng" dirty="0" smtClean="0"/>
              <a:t> . Стосовно оприлюднення діяльності КП. 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4790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2821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1. херсонська </a:t>
            </a:r>
            <a:r>
              <a:rPr lang="uk-UA" sz="2800" b="1" dirty="0"/>
              <a:t>міська рада не виконує  Розпорядження КМУ «Деякі питання надання адміністративних послуг органів виконавчої влади через центри надання адміністративних послуг» від 16 травня 2014 р. № 523-р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  </a:t>
            </a:r>
            <a:r>
              <a:rPr lang="uk-UA" sz="2700" dirty="0" smtClean="0">
                <a:solidFill>
                  <a:srgbClr val="0070C0"/>
                </a:solidFill>
              </a:rPr>
              <a:t>Управління естетики та зовнішньої реклами при ХМР: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> за останні 3 роки не розробило і не подало на розгляд депутатів ЖОДНОЇ програми з покращенню естетичного стану міста, окрім Програми розвитку  мережі зупинок ГТ, яка має зворотній ефект з оцінкою « незадовільно». І вся менеджмент-діяльність для міста має таку ж оцінку.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/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/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/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/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/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9439643"/>
              </p:ext>
            </p:extLst>
          </p:nvPr>
        </p:nvGraphicFramePr>
        <p:xfrm>
          <a:off x="755576" y="4221088"/>
          <a:ext cx="7704856" cy="1808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068"/>
                <a:gridCol w="3227781"/>
                <a:gridCol w="1624007"/>
              </a:tblGrid>
              <a:tr h="74678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Управління естетики та зовнішньої реклами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 КП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Оцінка ефективності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</a:tr>
              <a:tr h="105341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r>
                        <a:rPr lang="uk-UA" sz="1100" dirty="0">
                          <a:effectLst/>
                        </a:rPr>
                        <a:t>0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КП Господарська організація "Бюро естетики міського середовища та зовнішньої  реклами"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незадовільно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7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В чому недосконалість роботи </a:t>
            </a:r>
            <a:r>
              <a:rPr lang="uk-UA" sz="2400" b="1" dirty="0" err="1" smtClean="0"/>
              <a:t>УЕтЗР</a:t>
            </a:r>
            <a:r>
              <a:rPr lang="uk-UA" sz="2400" b="1" dirty="0" smtClean="0"/>
              <a:t> та КП «</a:t>
            </a:r>
            <a:r>
              <a:rPr lang="uk-UA" sz="2400" b="1" dirty="0" err="1" smtClean="0"/>
              <a:t>Госп.орг</a:t>
            </a:r>
            <a:r>
              <a:rPr lang="uk-UA" sz="2400" b="1" dirty="0" smtClean="0"/>
              <a:t>. Бюро естетики міського середовища та зовнішньої реклами» </a:t>
            </a:r>
            <a:r>
              <a:rPr lang="uk-UA" sz="2400" b="1" dirty="0" smtClean="0">
                <a:solidFill>
                  <a:srgbClr val="FF0000"/>
                </a:solidFill>
              </a:rPr>
              <a:t>?  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Причин багато. Невиконання чинного законодавства. Збитковість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Як приклад, За ПБП Управління щорічно вимагає кошти з бюджету на   цільові програми, у т.ч.  « розвитку мережі зупинок (102од.)   громадського транспорту» за 2017,2018,2019р.   Замість поповнювати бюджет за рахунок  наданих послуг як власних так і КП, у 2018р. Отримано з бюджету  коштів  - 52 тис. грн. на поточний  ремонт 45 конструкцій. Але виконано лише із запланованих 16 шт. лише 9. Бо знайшли виконавців </a:t>
            </a:r>
            <a:r>
              <a:rPr lang="uk-UA" sz="2400" b="1" dirty="0" smtClean="0">
                <a:solidFill>
                  <a:srgbClr val="FF0000"/>
                </a:solidFill>
              </a:rPr>
              <a:t>послуг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з </a:t>
            </a:r>
            <a:r>
              <a:rPr lang="uk-UA" sz="2400" b="1" dirty="0" smtClean="0">
                <a:solidFill>
                  <a:srgbClr val="FF0000"/>
                </a:solidFill>
              </a:rPr>
              <a:t>ціною  на 77% вище планових розрахунків. Відсоток кількості об'єктів, що відремонтовано до загальної їх кількості склав лише 8,8%. Така ж ситуація була і у 2017р. І у 2019році. Управління не контролює від 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КП  його діяльність, не застосовує рекомендації  Управління економіки, не розробляє Стратегічних планів для підвищення рентабельності. КП є заплановано-збитковим. Це порушує норми складання Фінплану та  порушує норми Наказу МФУ від 02.12.14 №1195. </a:t>
            </a:r>
            <a:r>
              <a:rPr lang="uk-UA" sz="2400" b="1" dirty="0" smtClean="0"/>
              <a:t>А чого ж хочуть прості містяни?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36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Ось так вирішила естетично питання маленька Ірландія, бо асоціація Медіа дотримується Етичного кодексу розповсюджувача реклами.     </a:t>
            </a:r>
            <a:r>
              <a:rPr lang="uk-UA" sz="3200" b="1" dirty="0" smtClean="0"/>
              <a:t>Саме цього чекають від влади і херсонці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4887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584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6561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 це питання вирішується у маленьких Данії, Швеції, Фінляндії. </a:t>
            </a: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 мало б бути і в Херсоні, але…</a:t>
            </a:r>
            <a:b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809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267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А </a:t>
            </a:r>
            <a:r>
              <a:rPr lang="uk-UA" sz="2800" b="1" smtClean="0"/>
              <a:t>це реалії   2020року  </a:t>
            </a:r>
            <a:r>
              <a:rPr lang="uk-UA" sz="2800" b="1" dirty="0" smtClean="0"/>
              <a:t>у  рідному  Херсоні.   </a:t>
            </a:r>
            <a:r>
              <a:rPr lang="uk-UA" sz="2800" b="1" dirty="0"/>
              <a:t>У</a:t>
            </a:r>
            <a:r>
              <a:rPr lang="uk-UA" sz="2800" b="1" dirty="0" smtClean="0"/>
              <a:t>се  так  безконтрольно.     Або як бездіяльність   виконкому  та   депутатського  корпусу методично знищило благоустрій та привабливість  міста за ці 5 років.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799"/>
            <a:ext cx="4317876" cy="546075"/>
          </a:xfrm>
        </p:spPr>
        <p:txBody>
          <a:bodyPr>
            <a:noAutofit/>
          </a:bodyPr>
          <a:lstStyle/>
          <a:p>
            <a:r>
              <a:rPr lang="uk-UA" sz="2000" dirty="0" smtClean="0"/>
              <a:t> </a:t>
            </a:r>
          </a:p>
          <a:p>
            <a:r>
              <a:rPr lang="uk-UA" sz="2000" dirty="0" smtClean="0"/>
              <a:t>      </a:t>
            </a:r>
            <a:endParaRPr lang="uk-UA" sz="2000" dirty="0"/>
          </a:p>
          <a:p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 депутати ХМР самі порушують Закон  України Про рекламу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err="1" smtClean="0"/>
              <a:t>Колишній</a:t>
            </a:r>
            <a:r>
              <a:rPr lang="ru-RU" sz="1600" b="1" dirty="0" smtClean="0"/>
              <a:t> мер Херсона </a:t>
            </a:r>
            <a:r>
              <a:rPr lang="ru-RU" sz="1600" b="1" dirty="0" err="1" smtClean="0"/>
              <a:t>вітає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херсонок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незаконнно-встановлених</a:t>
            </a:r>
            <a:r>
              <a:rPr lang="ru-RU" sz="1600" b="1" dirty="0" smtClean="0"/>
              <a:t> </a:t>
            </a:r>
            <a:r>
              <a:rPr lang="ru-RU" sz="1600" b="1" dirty="0"/>
              <a:t> </a:t>
            </a:r>
            <a:r>
              <a:rPr lang="ru-RU" sz="1600" b="1" dirty="0" err="1" smtClean="0"/>
              <a:t>рекламних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щитів</a:t>
            </a:r>
            <a:r>
              <a:rPr lang="ru-RU" sz="1600" b="1" dirty="0" smtClean="0"/>
              <a:t>. І як депутат ХМР, не </a:t>
            </a:r>
            <a:r>
              <a:rPr lang="ru-RU" sz="1600" b="1" dirty="0" err="1" smtClean="0"/>
              <a:t>вбачає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порушень</a:t>
            </a:r>
            <a:r>
              <a:rPr lang="ru-RU" sz="1600" b="1" dirty="0" smtClean="0"/>
              <a:t>.</a:t>
            </a:r>
            <a:r>
              <a:rPr lang="ru-RU" sz="1600" b="1" dirty="0"/>
              <a:t> </a:t>
            </a:r>
            <a:r>
              <a:rPr lang="uk-UA" sz="1600" b="1" dirty="0"/>
              <a:t>А</a:t>
            </a:r>
            <a:r>
              <a:rPr lang="uk-UA" sz="1600" b="1" dirty="0" smtClean="0"/>
              <a:t> деякі депутати  встановлюють без дозволів   ці конструкції, бо є фактичними власниками  рекламних агенцій.</a:t>
            </a:r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7" y="1700808"/>
            <a:ext cx="4330824" cy="1512168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tx2"/>
                </a:solidFill>
              </a:rPr>
              <a:t>Розміщуємо, як кому заманеться. Або класичне порушення встановлення конструкцій великогабаритної реклами. А штрафів не виписало Управління. І припису  зняти конструкцію - нема. Не вбачають порушень?   (  менше 5м у висоту. Ще й біля бордюру і звисає над дорогою). три  порушення в одному </a:t>
            </a:r>
            <a:r>
              <a:rPr lang="uk-UA" sz="1400" dirty="0" err="1" smtClean="0">
                <a:solidFill>
                  <a:schemeClr val="tx2"/>
                </a:solidFill>
              </a:rPr>
              <a:t>борді</a:t>
            </a:r>
            <a:r>
              <a:rPr lang="uk-UA" sz="1400" dirty="0">
                <a:solidFill>
                  <a:schemeClr val="tx2"/>
                </a:solidFill>
              </a:rPr>
              <a:t> </a:t>
            </a:r>
            <a:r>
              <a:rPr lang="uk-UA" sz="1400" dirty="0" smtClean="0">
                <a:solidFill>
                  <a:schemeClr val="tx2"/>
                </a:solidFill>
              </a:rPr>
              <a:t>за ЗУ Про рекламу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6724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rina\Pictures\бор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38437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896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натомість маємо: </a:t>
            </a:r>
            <a: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  <a:t>чиновники,  відповідальні особи, хто мав би  контролювати санітарно-естетичний стан міста, як вас «спонукати» виконати доброчесно свої обов'язки ? 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Реклама по</a:t>
            </a:r>
            <a:r>
              <a:rPr lang="uk-UA" dirty="0" smtClean="0"/>
              <a:t>- херсонські «чудово» прикрашає наше місто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456384" cy="42484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535112"/>
            <a:ext cx="4392487" cy="1101800"/>
          </a:xfrm>
        </p:spPr>
        <p:txBody>
          <a:bodyPr>
            <a:noAutofit/>
          </a:bodyPr>
          <a:lstStyle/>
          <a:p>
            <a:r>
              <a:rPr lang="uk-UA" sz="1800" dirty="0" smtClean="0"/>
              <a:t>Або естетика нашого міста «на висоті».  Вітаємо міського голову та його єдиного заступника  з «2019р.- </a:t>
            </a:r>
            <a:r>
              <a:rPr lang="uk-UA" sz="2000" dirty="0" smtClean="0"/>
              <a:t>з  таким занедбанням    міста»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4041775" cy="3816424"/>
          </a:xfrm>
        </p:spPr>
      </p:pic>
    </p:spTree>
    <p:extLst>
      <p:ext uri="{BB962C8B-B14F-4D97-AF65-F5344CB8AC3E}">
        <p14:creationId xmlns="" xmlns:p14="http://schemas.microsoft.com/office/powerpoint/2010/main" val="365970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Хіба ці порушення не бачать члени  виконкому? Адже таких об'єктів по місту безліч. Біля 3000 шт.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Це прямі порушення вимог ЗУ Про рекламу.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4875"/>
            <a:ext cx="3122495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75447" cy="97812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 недоотриманий дохід в бюджет міста. Від КП  Бюро естетики  7млн. щомісячно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041775" cy="3816424"/>
          </a:xfrm>
        </p:spPr>
      </p:pic>
    </p:spTree>
    <p:extLst>
      <p:ext uri="{BB962C8B-B14F-4D97-AF65-F5344CB8AC3E}">
        <p14:creationId xmlns="" xmlns:p14="http://schemas.microsoft.com/office/powerpoint/2010/main" val="320490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1138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Громадський контроль  задля підвищення ефективності використанння бюджетних видатків Управлінням естетики та зовнішньої реклами ХМР    і КП «Господарська  організація «Бюро естетики міського середовища та  зовнішньої реклами».</vt:lpstr>
      <vt:lpstr>В рамках проєкта «Громадська префектура (ГП) для прозорості та ефективності місцевих бюджетів», якій реалізує ГО «Фонд розвитку міста Миколаєва» спільно з ГО «Громадські префекти Херсона»- ЗАДАЧІ:</vt:lpstr>
      <vt:lpstr>1. херсонська міська рада не виконує  Розпорядження КМУ «Деякі питання надання адміністративних послуг органів виконавчої влади через центри надання адміністративних послуг» від 16 травня 2014 р. № 523-р 2.  Управління естетики та зовнішньої реклами при ХМР:  за останні 3 роки не розробило і не подало на розгляд депутатів ЖОДНОЇ програми з покращенню естетичного стану міста, окрім Програми розвитку  мережі зупинок ГТ, яка має зворотній ефект з оцінкою « незадовільно». І вся менеджмент-діяльність для міста має таку ж оцінку.       </vt:lpstr>
      <vt:lpstr>В чому недосконалість роботи УЕтЗР та КП «Госп.орг. Бюро естетики міського середовища та зовнішньої реклами» ?   Причин багато. Невиконання чинного законодавства. Збитковість Як приклад, За ПБП Управління щорічно вимагає кошти з бюджету на   цільові програми, у т.ч.  « розвитку мережі зупинок (102од.)   громадського транспорту» за 2017,2018,2019р.   Замість поповнювати бюджет за рахунок  наданих послуг як власних так і КП, у 2018р. Отримано з бюджету  коштів  - 52 тис. грн. на поточний  ремонт 45 конструкцій. Але виконано лише із запланованих 16 шт. лише 9. Бо знайшли виконавців послуг з ціною  на 77% вище планових розрахунків. Відсоток кількості об'єктів, що відремонтовано до загальної їх кількості склав лише 8,8%. Така ж ситуація була і у 2017р. І у 2019році. Управління не контролює від  КП  його діяльність, не застосовує рекомендації  Управління економіки, не розробляє Стратегічних планів для підвищення рентабельності. КП є заплановано-збитковим. Це порушує норми складання Фінплану та  порушує норми Наказу МФУ від 02.12.14 №1195. А чого ж хочуть прості містяни?</vt:lpstr>
      <vt:lpstr>Ось так вирішила естетично питання маленька Ірландія, бо асоціація Медіа дотримується Етичного кодексу розповсюджувача реклами.     Саме цього чекають від влади і херсонці</vt:lpstr>
      <vt:lpstr>Так це питання вирішується у маленьких Данії, Швеції, Фінляндії.  Так мало б бути і в Херсоні, але… </vt:lpstr>
      <vt:lpstr>А це реалії   2020року  у  рідному  Херсоні.   Усе  так  безконтрольно.     Або як бездіяльність   виконкому  та   депутатського  корпусу методично знищило благоустрій та привабливість  міста за ці 5 років.</vt:lpstr>
      <vt:lpstr> натомість маємо: чиновники,  відповідальні особи, хто мав би  контролювати санітарно-естетичний стан міста, як вас «спонукати» виконати доброчесно свої обов'язки ? </vt:lpstr>
      <vt:lpstr>Хіба ці порушення не бачать члени  виконкому? Адже таких об'єктів по місту безліч. Біля 3000 шт.</vt:lpstr>
      <vt:lpstr>Нам соромно за стан нашого міста</vt:lpstr>
      <vt:lpstr>Стан зупинок, благоустрій і АМРОЗІЯ . 2018-2019р.р. Це наше сьогодення після виконання Програми  розвитку мережі зупинок Херсону</vt:lpstr>
      <vt:lpstr>Якщо влада не реагує, якщо Управління естетики та зовнішньої реклами дозволяє,  і тим самим саме порушує норми ЗУ «ПРО РЕКЛАМУ», чекайте  нещастя. Бо ця конструкція несе  великі ризики падіння.</vt:lpstr>
      <vt:lpstr>Як приклад: Так працює зацікавлено приватний бізнес в Херсоні, і зовсім не хоче працювати КП        «Господарча організація Бюро естетики міс »</vt:lpstr>
      <vt:lpstr>Управління, яке не розуміє своїх можливостей та вимог херсонців сучасного міста,  на своє утримання запланувало:</vt:lpstr>
      <vt:lpstr>Господарська організація «Бюро естетики» - унітарне комунальне підприємство з надширокими можливостями.                                        Створено 17 років тому  з метою - прибуток до міського бюджету</vt:lpstr>
      <vt:lpstr>Наші пропозиції  -  з підвищення якості менеджменту  з метою збереження бюджетних коштів та покращення ситуації з естетичного стану  міста, у т.ч. контролю  з розміщення рекламоносіїв .</vt:lpstr>
      <vt:lpstr>Загальні вимоги : Чітке  виконання ЗУ Про рекламу, Правил… та чинне законодавство України.</vt:lpstr>
      <vt:lpstr>Наша задача -  Спонукати керівника Виконкому до  виконання розпорядження  Міського  голови на забезпечення  оприлюднення всієї інформації стосовно  створених херсонських комунальних підприємств (станом на 23.06.20- виконано). Але частково</vt:lpstr>
      <vt:lpstr>Звітували : ГО «Громадські експерти м. Херсона» в складі членів ГО Жнівіна Сергія, Дякової Оксани-  депутата ХМР, та  керівника  - Бродовської Ірини.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Громадський контроль задля підвищення ефективності використанння бюджетних видатків Управлінням естетики та зовнішньої реклами Херсонської міської ради .</dc:title>
  <dc:creator>Irina</dc:creator>
  <cp:lastModifiedBy>Пользователь</cp:lastModifiedBy>
  <cp:revision>110</cp:revision>
  <dcterms:created xsi:type="dcterms:W3CDTF">2020-03-11T11:52:58Z</dcterms:created>
  <dcterms:modified xsi:type="dcterms:W3CDTF">2020-06-24T09:50:18Z</dcterms:modified>
</cp:coreProperties>
</file>